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67" r:id="rId2"/>
    <p:sldId id="283" r:id="rId3"/>
    <p:sldId id="269" r:id="rId4"/>
    <p:sldId id="277" r:id="rId5"/>
    <p:sldId id="288" r:id="rId6"/>
    <p:sldId id="284" r:id="rId7"/>
    <p:sldId id="258" r:id="rId8"/>
    <p:sldId id="285" r:id="rId9"/>
    <p:sldId id="281" r:id="rId10"/>
    <p:sldId id="273" r:id="rId11"/>
    <p:sldId id="275" r:id="rId12"/>
    <p:sldId id="279" r:id="rId13"/>
    <p:sldId id="272" r:id="rId14"/>
    <p:sldId id="268" r:id="rId15"/>
    <p:sldId id="291" r:id="rId16"/>
    <p:sldId id="262" r:id="rId17"/>
    <p:sldId id="263" r:id="rId18"/>
    <p:sldId id="28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8930" autoAdjust="0"/>
  </p:normalViewPr>
  <p:slideViewPr>
    <p:cSldViewPr snapToGrid="0" snapToObjects="1">
      <p:cViewPr>
        <p:scale>
          <a:sx n="75" d="100"/>
          <a:sy n="75" d="100"/>
        </p:scale>
        <p:origin x="1350" y="-372"/>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1-Mar-18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‹Nr.›</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1-Mar-18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‹Nr.›</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you today.</a:t>
            </a:r>
          </a:p>
          <a:p>
            <a:endParaRPr lang="en-GB" dirty="0"/>
          </a:p>
          <a:p>
            <a:r>
              <a:rPr lang="en-GB" dirty="0"/>
              <a:t>What I am going to introduce now is not entirely the result of my own work, but it incorporate valuable feedback that I have receive from different people in this company over the last few days.</a:t>
            </a:r>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p>
          <a:p>
            <a:endParaRPr lang="en-US" dirty="0"/>
          </a:p>
          <a:p>
            <a:r>
              <a:rPr lang="en-US" dirty="0"/>
              <a:t>Cyclic migration.. Identify driving</a:t>
            </a:r>
            <a:r>
              <a:rPr lang="en-US" baseline="0" dirty="0"/>
              <a:t> </a:t>
            </a:r>
            <a:r>
              <a:rPr lang="en-US" dirty="0"/>
              <a:t>parameters of this behavior</a:t>
            </a:r>
            <a:r>
              <a:rPr lang="en-US" baseline="0" dirty="0"/>
              <a:t> and properly address it.</a:t>
            </a:r>
            <a:r>
              <a:rPr lang="en-US" dirty="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14</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aircraft</a:t>
            </a:r>
            <a:r>
              <a:rPr lang="en-US" u="none" baseline="0" dirty="0"/>
              <a:t> </a:t>
            </a:r>
            <a:r>
              <a:rPr lang="en-US" u="none" dirty="0"/>
              <a:t>system 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occupied by the solar system, for us this is the SH09; but in fact it same. Well, in fact, poor Kepler’s task was harder than ours because 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Flightlab</a:t>
            </a:r>
            <a:r>
              <a:rPr lang="en-US" sz="1200" kern="1200" dirty="0">
                <a:solidFill>
                  <a:schemeClr val="tx1"/>
                </a:solidFill>
                <a:effectLst/>
                <a:latin typeface="+mn-lt"/>
                <a:ea typeface="+mn-ea"/>
                <a:cs typeface="+mn-cs"/>
              </a:rPr>
              <a:t> can be used also for evaluate helicopter </a:t>
            </a:r>
            <a:r>
              <a:rPr lang="en-US" sz="1200" u="sng" kern="1200" dirty="0">
                <a:solidFill>
                  <a:schemeClr val="tx1"/>
                </a:solidFill>
                <a:effectLst/>
                <a:latin typeface="+mn-lt"/>
                <a:ea typeface="+mn-ea"/>
                <a:cs typeface="+mn-cs"/>
              </a:rPr>
              <a:t>design changes</a:t>
            </a:r>
            <a:r>
              <a:rPr lang="en-US" sz="1200" kern="1200" dirty="0">
                <a:solidFill>
                  <a:schemeClr val="tx1"/>
                </a:solidFill>
                <a:effectLst/>
                <a:latin typeface="+mn-lt"/>
                <a:ea typeface="+mn-ea"/>
                <a:cs typeface="+mn-cs"/>
              </a:rPr>
              <a:t> impact</a:t>
            </a:r>
            <a:r>
              <a:rPr lang="en-US" sz="1200" kern="1200" dirty="0">
                <a:solidFill>
                  <a:srgbClr val="FF0000"/>
                </a:solidFill>
                <a:effectLst/>
                <a:latin typeface="+mn-lt"/>
                <a:ea typeface="+mn-ea"/>
                <a:cs typeface="+mn-cs"/>
              </a:rPr>
              <a:t> </a:t>
            </a:r>
            <a:r>
              <a:rPr lang="en-US" sz="1200" kern="1200" dirty="0">
                <a:solidFill>
                  <a:schemeClr val="tx1"/>
                </a:solidFill>
                <a:effectLst/>
                <a:latin typeface="+mn-lt"/>
                <a:ea typeface="+mn-ea"/>
                <a:cs typeface="+mn-cs"/>
              </a:rPr>
              <a:t>or for the preliminary design of a new vehicle,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identified model </a:t>
            </a:r>
            <a:r>
              <a:rPr lang="en-US" sz="1200" u="sng" kern="1200" dirty="0">
                <a:solidFill>
                  <a:schemeClr val="tx1"/>
                </a:solidFill>
                <a:effectLst/>
                <a:latin typeface="+mn-lt"/>
                <a:ea typeface="+mn-ea"/>
                <a:cs typeface="+mn-cs"/>
              </a:rPr>
              <a:t>cannot be used </a:t>
            </a:r>
            <a:r>
              <a:rPr lang="en-US" sz="1200" kern="1200" dirty="0">
                <a:solidFill>
                  <a:schemeClr val="tx1"/>
                </a:solidFill>
                <a:effectLst/>
                <a:latin typeface="+mn-lt"/>
                <a:ea typeface="+mn-ea"/>
                <a:cs typeface="+mn-cs"/>
              </a:rPr>
              <a:t>to infer anything about a vehicle different from which was tested and identified.</a:t>
            </a:r>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1-Mar-18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1-Mar-18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1-Mar-18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1-Mar-18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1-Mar-18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‹Nr.›</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1-Mar-18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‹Nr.›</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1.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a:t>26.02.2018</a:t>
            </a:r>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 Simple</a:t>
            </a:r>
          </a:p>
          <a:p>
            <a:pPr algn="l"/>
            <a:endParaRPr lang="en-GB" sz="1600" b="0" i="0" dirty="0">
              <a:latin typeface="Suisse Int'l" panose="020B0504000000000000" pitchFamily="34" charset="77"/>
            </a:endParaRPr>
          </a:p>
          <a:p>
            <a:pPr algn="l"/>
            <a:r>
              <a:rPr lang="en-GB" sz="1600" b="0" i="0" dirty="0">
                <a:latin typeface="Suisse Int'l" panose="020B0504000000000000" pitchFamily="34" charset="77"/>
              </a:rPr>
              <a:t>- Real time parameters estimations</a:t>
            </a: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021507"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mc:Choice xmlns:a14="http://schemas.microsoft.com/office/drawing/2010/main"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𝜃</m:t>
                          </m:r>
                        </m:e>
                      </m:acc>
                    </m:oMath>
                  </m:oMathPara>
                </a14:m>
                <a:endParaRPr lang="en-GB" sz="3200" b="1" dirty="0"/>
              </a:p>
            </p:txBody>
          </p:sp>
        </mc:Choice>
        <mc:Fallback>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27021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11</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1773" y="3105944"/>
            <a:ext cx="5334202" cy="2862186"/>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a:t>Collection of over 350 state-of-the-art programs</a:t>
              </a:r>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a:t>Used at more than 80 organization worldwide</a:t>
              </a:r>
            </a:p>
          </p:txBody>
        </p:sp>
      </p:grpSp>
    </p:spTree>
    <p:extLst>
      <p:ext uri="{BB962C8B-B14F-4D97-AF65-F5344CB8AC3E}">
        <p14:creationId xmlns:p14="http://schemas.microsoft.com/office/powerpoint/2010/main" val="2734948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1-Mar-18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12</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a:latin typeface="Suisse Int'l" panose="020B0504000000000000" pitchFamily="34" charset="77"/>
                  </a:rPr>
                  <a:t>Measured inputs:</a:t>
                </a:r>
              </a:p>
              <a:p>
                <a:pPr algn="l">
                  <a:lnSpc>
                    <a:spcPct val="150000"/>
                  </a:lnSpc>
                </a:pPr>
                <a:r>
                  <a:rPr lang="es-ES" b="0"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br>
                  <a:rPr lang="es-ES" b="0" i="0" dirty="0">
                    <a:latin typeface="Suisse Int'l" panose="020B0504000000000000" pitchFamily="34" charset="77"/>
                  </a:rPr>
                </a:br>
                <a:r>
                  <a:rPr lang="es-ES" b="0" i="0" dirty="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a:latin typeface="Suisse Int'l" panose="020B0504000000000000" pitchFamily="34" charset="77"/>
                  </a:rPr>
                  <a:t>Outputs to be validated</a:t>
                </a:r>
                <a:br>
                  <a:rPr lang="en-GB" b="0" i="0" dirty="0">
                    <a:latin typeface="Suisse Int'l" panose="020B0504000000000000" pitchFamily="34" charset="77"/>
                  </a:rPr>
                </a:br>
                <a:r>
                  <a:rPr lang="en-GB" b="0" i="0" dirty="0">
                    <a:latin typeface="Suisse Int'l" panose="020B0504000000000000" pitchFamily="34" charset="77"/>
                  </a:rPr>
                  <a:t>against </a:t>
                </a:r>
                <a:r>
                  <a:rPr lang="en-GB" b="0" i="0" u="sng" dirty="0">
                    <a:latin typeface="Suisse Int'l" panose="020B0504000000000000" pitchFamily="34" charset="77"/>
                  </a:rPr>
                  <a:t>real</a:t>
                </a:r>
                <a:r>
                  <a:rPr lang="en-GB" b="0" i="0" dirty="0">
                    <a:latin typeface="Suisse Int'l" panose="020B0504000000000000" pitchFamily="34" charset="77"/>
                  </a:rPr>
                  <a:t> flight test data:</a:t>
                </a:r>
              </a:p>
              <a:p>
                <a:pPr algn="l"/>
                <a:endParaRPr lang="en-GB" b="0" i="0" dirty="0">
                  <a:latin typeface="Suisse Int'l" panose="020B0504000000000000" pitchFamily="34" charset="77"/>
                </a:endParaRPr>
              </a:p>
              <a:p>
                <a:pPr algn="l">
                  <a:lnSpc>
                    <a:spcPct val="150000"/>
                  </a:lnSpc>
                </a:pPr>
                <a:r>
                  <a:rPr lang="es-ES" b="0" dirty="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SID</a:t>
              </a:r>
              <a:br>
                <a:rPr lang="en-GB" sz="1400" b="0" i="0" dirty="0">
                  <a:latin typeface="Suisse Int'l" panose="020B0504000000000000" pitchFamily="34" charset="77"/>
                </a:rPr>
              </a:br>
              <a:r>
                <a:rPr lang="en-GB" sz="1400" b="0" i="0" dirty="0">
                  <a:latin typeface="Suisse Int'l" panose="020B0504000000000000" pitchFamily="34" charset="77"/>
                </a:rPr>
                <a:t>H/C Model</a:t>
              </a: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a:t>Complete instrumented 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a:t>- IMUs</a:t>
                </a:r>
              </a:p>
              <a:p>
                <a:r>
                  <a:rPr lang="en-GB" dirty="0"/>
                  <a:t>- MR/TR rpm</a:t>
                </a:r>
              </a:p>
              <a:p>
                <a:r>
                  <a:rPr lang="en-U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a:p>
              <a:p>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introduce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1860817"/>
            <a:ext cx="330200" cy="3331833"/>
          </a:xfrm>
          <a:prstGeom prst="rightBrace">
            <a:avLst>
              <a:gd name="adj1" fmla="val 34295"/>
              <a:gd name="adj2" fmla="val 43644"/>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402240"/>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sz="1400" dirty="0"/>
              <a:t>Eugene A. Morelli </a:t>
            </a:r>
            <a:br>
              <a:rPr lang="en-US" sz="1400" dirty="0"/>
            </a:br>
            <a:r>
              <a:rPr lang="en-US" sz="1400" dirty="0"/>
              <a:t>				    	                NASA Langley Research Center Hampton</a:t>
            </a:r>
            <a:endParaRPr lang="en-US" sz="1050" dirty="0"/>
          </a:p>
          <a:p>
            <a:pPr algn="l"/>
            <a:endParaRPr lang="en-GB" b="0" i="0" dirty="0">
              <a:latin typeface="Suisse Int'l" panose="020B0504000000000000" pitchFamily="34" charset="77"/>
            </a:endParaRPr>
          </a:p>
        </p:txBody>
      </p:sp>
      <p:grpSp>
        <p:nvGrpSpPr>
          <p:cNvPr id="13" name="Group 12"/>
          <p:cNvGrpSpPr/>
          <p:nvPr/>
        </p:nvGrpSpPr>
        <p:grpSpPr>
          <a:xfrm>
            <a:off x="513666" y="1848356"/>
            <a:ext cx="4777050" cy="1101803"/>
            <a:chOff x="-2609209" y="1063397"/>
            <a:chExt cx="8420307" cy="1101803"/>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7"/>
              <a:ext cx="7909259" cy="1101803"/>
            </a:xfrm>
            <a:prstGeom prst="rect">
              <a:avLst/>
            </a:prstGeom>
            <a:noFill/>
          </p:spPr>
          <p:txBody>
            <a:bodyPr wrap="square" lIns="0" tIns="0" rIns="0" bIns="0" rtlCol="0">
              <a:noAutofit/>
            </a:bodyPr>
            <a:lstStyle/>
            <a:p>
              <a:r>
                <a:rPr lang="en-US" dirty="0"/>
                <a:t>Assist P3 flight envelope expansion in Sicily, </a:t>
              </a:r>
              <a:br>
                <a:rPr lang="en-US" dirty="0"/>
              </a:br>
              <a:r>
                <a:rPr lang="en-US" u="sng" dirty="0"/>
                <a:t>necessary for TC</a:t>
              </a:r>
              <a:r>
                <a:rPr lang="en-US" dirty="0"/>
                <a:t>. Issues like the </a:t>
              </a:r>
              <a:r>
                <a:rPr lang="en-US" u="sng" dirty="0"/>
                <a:t>cyclic migration</a:t>
              </a:r>
              <a:r>
                <a:rPr lang="en-US" dirty="0"/>
                <a:t> could be addressed and main driving parameters identified.</a:t>
              </a:r>
              <a:endParaRPr lang="en-US" u="sng" dirty="0"/>
            </a:p>
          </p:txBody>
        </p:sp>
      </p:grpSp>
      <p:grpSp>
        <p:nvGrpSpPr>
          <p:cNvPr id="16" name="Group 15"/>
          <p:cNvGrpSpPr/>
          <p:nvPr/>
        </p:nvGrpSpPr>
        <p:grpSpPr>
          <a:xfrm>
            <a:off x="513666" y="4315813"/>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 for PS4 and further </a:t>
              </a:r>
            </a:p>
            <a:p>
              <a:r>
                <a:rPr lang="en-US" dirty="0"/>
                <a:t>developments after TC, such as </a:t>
              </a:r>
              <a:r>
                <a:rPr lang="en-US" u="sng" dirty="0"/>
                <a:t>FCS design</a:t>
              </a:r>
            </a:p>
            <a:p>
              <a:endParaRPr lang="en-US" dirty="0"/>
            </a:p>
          </p:txBody>
        </p:sp>
      </p:grpSp>
      <p:grpSp>
        <p:nvGrpSpPr>
          <p:cNvPr id="19" name="Group 18"/>
          <p:cNvGrpSpPr/>
          <p:nvPr/>
        </p:nvGrpSpPr>
        <p:grpSpPr>
          <a:xfrm>
            <a:off x="513666" y="4911074"/>
            <a:ext cx="4763701" cy="362857"/>
            <a:chOff x="-2634608" y="139917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99176"/>
              <a:ext cx="7909261" cy="362857"/>
            </a:xfrm>
            <a:prstGeom prst="rect">
              <a:avLst/>
            </a:prstGeom>
            <a:noFill/>
          </p:spPr>
          <p:txBody>
            <a:bodyPr wrap="square" lIns="0" tIns="0" rIns="0" bIns="0" rtlCol="0">
              <a:noAutofit/>
            </a:bodyPr>
            <a:lstStyle/>
            <a:p>
              <a:r>
                <a:rPr lang="en-US" u="sng" dirty="0"/>
                <a:t>Cost effective</a:t>
              </a:r>
              <a:endParaRPr lang="en-US" dirty="0"/>
            </a:p>
          </p:txBody>
        </p:sp>
      </p:grpSp>
      <p:grpSp>
        <p:nvGrpSpPr>
          <p:cNvPr id="23" name="Group 22"/>
          <p:cNvGrpSpPr/>
          <p:nvPr/>
        </p:nvGrpSpPr>
        <p:grpSpPr>
          <a:xfrm>
            <a:off x="513666" y="367507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a:t>Provide a proper dynamic model of the H/C </a:t>
              </a:r>
            </a:p>
            <a:p>
              <a:r>
                <a:rPr lang="en-US" dirty="0"/>
                <a:t>for the </a:t>
              </a:r>
              <a:r>
                <a:rPr lang="en-US" u="sng" dirty="0"/>
                <a:t>simulator</a:t>
              </a:r>
              <a:r>
                <a:rPr lang="en-US" dirty="0"/>
                <a:t> </a:t>
              </a:r>
              <a:endParaRPr lang="es-ES" dirty="0"/>
            </a:p>
          </p:txBody>
        </p:sp>
      </p:grpSp>
      <p:grpSp>
        <p:nvGrpSpPr>
          <p:cNvPr id="3" name="Group 2"/>
          <p:cNvGrpSpPr/>
          <p:nvPr/>
        </p:nvGrpSpPr>
        <p:grpSpPr>
          <a:xfrm>
            <a:off x="529400" y="118316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br>
                <a:rPr lang="en-US" dirty="0"/>
              </a:br>
              <a:r>
                <a:rPr lang="en-US" dirty="0"/>
                <a:t>has a </a:t>
              </a:r>
              <a:r>
                <a:rPr lang="en-US" u="sng" dirty="0"/>
                <a:t>dedicated SID department</a:t>
              </a:r>
              <a:endParaRPr lang="en-GB" b="0" i="0" u="sng" dirty="0">
                <a:latin typeface="Suisse Int'l" panose="020B0504000000000000" pitchFamily="34" charset="77"/>
              </a:endParaRPr>
            </a:p>
          </p:txBody>
        </p:sp>
      </p:grpSp>
      <p:grpSp>
        <p:nvGrpSpPr>
          <p:cNvPr id="41" name="Group 40"/>
          <p:cNvGrpSpPr/>
          <p:nvPr/>
        </p:nvGrpSpPr>
        <p:grpSpPr>
          <a:xfrm>
            <a:off x="513666" y="3046734"/>
            <a:ext cx="4777050" cy="598385"/>
            <a:chOff x="-2609209" y="1063398"/>
            <a:chExt cx="8420308" cy="598385"/>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598385"/>
            </a:xfrm>
            <a:prstGeom prst="rect">
              <a:avLst/>
            </a:prstGeom>
            <a:noFill/>
          </p:spPr>
          <p:txBody>
            <a:bodyPr wrap="square" lIns="0" tIns="0" rIns="0" bIns="0" rtlCol="0">
              <a:noAutofit/>
            </a:bodyPr>
            <a:lstStyle/>
            <a:p>
              <a:r>
                <a:rPr lang="en-US" dirty="0"/>
                <a:t>SID framework could be develop now </a:t>
              </a:r>
              <a:r>
                <a:rPr lang="en-US" u="sng" dirty="0"/>
                <a:t>using P2 flight test data</a:t>
              </a:r>
            </a:p>
          </p:txBody>
        </p:sp>
      </p:grpSp>
    </p:spTree>
    <p:extLst>
      <p:ext uri="{BB962C8B-B14F-4D97-AF65-F5344CB8AC3E}">
        <p14:creationId xmlns:p14="http://schemas.microsoft.com/office/powerpoint/2010/main" val="275669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21" name="Group 20"/>
          <p:cNvGrpSpPr/>
          <p:nvPr/>
        </p:nvGrpSpPr>
        <p:grpSpPr>
          <a:xfrm>
            <a:off x="676233" y="2621559"/>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23890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experience, within </a:t>
              </a:r>
              <a:r>
                <a:rPr lang="en-US" sz="2000" dirty="0" err="1"/>
                <a:t>rotorheads</a:t>
              </a:r>
              <a:endParaRPr lang="en-US" sz="2000" dirty="0"/>
            </a:p>
          </p:txBody>
        </p:sp>
      </p:grpSp>
      <p:grpSp>
        <p:nvGrpSpPr>
          <p:cNvPr id="6" name="Group 5"/>
          <p:cNvGrpSpPr/>
          <p:nvPr/>
        </p:nvGrpSpPr>
        <p:grpSpPr>
          <a:xfrm>
            <a:off x="676233" y="3836790"/>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grpSp>
        <p:nvGrpSpPr>
          <p:cNvPr id="34" name="Group 33"/>
          <p:cNvGrpSpPr/>
          <p:nvPr/>
        </p:nvGrpSpPr>
        <p:grpSpPr>
          <a:xfrm>
            <a:off x="676232" y="5735754"/>
            <a:ext cx="4777049" cy="362857"/>
            <a:chOff x="4366951" y="3598780"/>
            <a:chExt cx="4777049" cy="362857"/>
          </a:xfrm>
        </p:grpSpPr>
        <p:sp>
          <p:nvSpPr>
            <p:cNvPr id="35" name="Down Arrow 3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4656880" y="3598780"/>
              <a:ext cx="4487120" cy="362857"/>
            </a:xfrm>
            <a:prstGeom prst="rect">
              <a:avLst/>
            </a:prstGeom>
            <a:noFill/>
          </p:spPr>
          <p:txBody>
            <a:bodyPr wrap="square" lIns="0" tIns="0" rIns="0" bIns="0" rtlCol="0">
              <a:noAutofit/>
            </a:bodyPr>
            <a:lstStyle/>
            <a:p>
              <a:r>
                <a:rPr lang="en-US" sz="2000" dirty="0"/>
                <a:t>Availability</a:t>
              </a:r>
            </a:p>
          </p:txBody>
        </p:sp>
      </p:grpSp>
    </p:spTree>
    <p:extLst>
      <p:ext uri="{BB962C8B-B14F-4D97-AF65-F5344CB8AC3E}">
        <p14:creationId xmlns:p14="http://schemas.microsoft.com/office/powerpoint/2010/main" val="2698513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16</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1-Mar-18</a:t>
            </a:fld>
            <a:endParaRPr lang="en-GB" dirty="0"/>
          </a:p>
        </p:txBody>
      </p:sp>
    </p:spTree>
    <p:extLst>
      <p:ext uri="{BB962C8B-B14F-4D97-AF65-F5344CB8AC3E}">
        <p14:creationId xmlns:p14="http://schemas.microsoft.com/office/powerpoint/2010/main" val="2430143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487265" y="4009626"/>
            <a:ext cx="4144994" cy="348344"/>
          </a:xfrm>
          <a:prstGeom prst="rect">
            <a:avLst/>
          </a:prstGeom>
          <a:noFill/>
        </p:spPr>
        <p:txBody>
          <a:bodyPr wrap="square" lIns="0" tIns="0" rIns="0" bIns="0" rtlCol="0" anchor="b">
            <a:noAutofit/>
          </a:bodyPr>
          <a:lstStyle/>
          <a:p>
            <a:pPr algn="ctr"/>
            <a:r>
              <a:rPr lang="en-GB" sz="2000" b="0" i="1" dirty="0">
                <a:solidFill>
                  <a:srgbClr val="0070C0"/>
                </a:solidFill>
                <a:latin typeface="Suisse Int'l" panose="020B0504000000000000" pitchFamily="34" charset="77"/>
              </a:rPr>
              <a:t>Flight Control System (FCS) design</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2050" name="Picture 2" descr="Resultado de imagen de helicopter handling qualitie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5">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936" t="21803" r="4355" b="2989"/>
          <a:stretch/>
        </p:blipFill>
        <p:spPr>
          <a:xfrm>
            <a:off x="544260" y="4357970"/>
            <a:ext cx="3754544" cy="1836754"/>
          </a:xfrm>
          <a:prstGeom prst="rect">
            <a:avLst/>
          </a:prstGeom>
        </p:spPr>
      </p:pic>
    </p:spTree>
    <p:extLst>
      <p:ext uri="{BB962C8B-B14F-4D97-AF65-F5344CB8AC3E}">
        <p14:creationId xmlns:p14="http://schemas.microsoft.com/office/powerpoint/2010/main" val="323353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663175"/>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p>
          <a:p>
            <a:pPr algn="l"/>
            <a:r>
              <a:rPr lang="en-GB" dirty="0">
                <a:latin typeface="Suisse Int'l" panose="020B0504000000000000" pitchFamily="34" charset="77"/>
              </a:rPr>
              <a:t>model 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6957147"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a:latin typeface="Suisse Int'l" panose="020B0504000000000000" pitchFamily="34" charset="77"/>
              </a:rPr>
              <a:t>LPV model</a:t>
            </a:r>
          </a:p>
          <a:p>
            <a:pPr marL="285750" indent="-285750" algn="l">
              <a:buFont typeface="Arial" panose="020B0604020202020204" pitchFamily="34" charset="0"/>
              <a:buChar char="•"/>
            </a:pPr>
            <a:r>
              <a:rPr lang="en-GB" dirty="0">
                <a:latin typeface="Suisse Int'l" panose="020B0504000000000000" pitchFamily="34" charset="77"/>
              </a:rPr>
              <a:t>…</a:t>
            </a:r>
          </a:p>
        </p:txBody>
      </p:sp>
      <p:sp>
        <p:nvSpPr>
          <p:cNvPr id="38" name="Right Brace 37"/>
          <p:cNvSpPr/>
          <p:nvPr/>
        </p:nvSpPr>
        <p:spPr>
          <a:xfrm>
            <a:off x="5955638"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6786040"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dirty="0"/>
              <a:t>Aircraft Simulation </a:t>
            </a:r>
            <a:r>
              <a:rPr lang="en-GB"/>
              <a:t>– Aircraft SID </a:t>
            </a:r>
            <a:r>
              <a:rPr lang="en-GB" dirty="0"/>
              <a:t>approach</a:t>
            </a:r>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183485"/>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6192807" y="5804084"/>
            <a:ext cx="519169"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1065" y="5327283"/>
            <a:ext cx="905158" cy="421566"/>
          </a:xfrm>
          <a:prstGeom prst="rect">
            <a:avLst/>
          </a:prstGeom>
          <a:noFill/>
        </p:spPr>
        <p:txBody>
          <a:bodyPr wrap="square" lIns="0" tIns="0" rIns="0" bIns="0" rtlCol="0">
            <a:noAutofit/>
          </a:bodyPr>
          <a:lstStyle/>
          <a:p>
            <a:r>
              <a:rPr lang="en-GB" sz="1400" b="0" i="0" dirty="0">
                <a:latin typeface="Suisse Int'l" panose="020B0504000000000000" pitchFamily="34" charset="77"/>
              </a:rPr>
              <a:t>In the</a:t>
            </a:r>
            <a:br>
              <a:rPr lang="en-GB" sz="1400" b="0" i="0" dirty="0">
                <a:latin typeface="Suisse Int'l" panose="020B0504000000000000" pitchFamily="34" charset="77"/>
              </a:rPr>
            </a:br>
            <a:r>
              <a:rPr lang="en-GB" sz="1400" b="0" i="0" dirty="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9" name="Rectangle 8"/>
          <p:cNvSpPr/>
          <p:nvPr/>
        </p:nvSpPr>
        <p:spPr>
          <a:xfrm>
            <a:off x="571455" y="979000"/>
            <a:ext cx="3810045" cy="53209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966401"/>
            <a:ext cx="3842172" cy="533359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434001"/>
            <a:ext cx="3388867"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u="sng" dirty="0"/>
              <a:t>High accuracy</a:t>
            </a:r>
            <a:r>
              <a:rPr lang="en-GB" sz="1500" dirty="0"/>
              <a:t> provided that good quality data points are available</a:t>
            </a:r>
          </a:p>
          <a:p>
            <a:pPr marL="285750" indent="-285750">
              <a:buFont typeface="Arial" panose="020B0604020202020204" pitchFamily="34" charset="0"/>
              <a:buChar char="•"/>
            </a:pPr>
            <a:r>
              <a:rPr lang="en-GB" sz="1500" dirty="0"/>
              <a:t>Validation -&gt; </a:t>
            </a:r>
            <a:r>
              <a:rPr lang="en-GB" sz="1500" u="sng" dirty="0"/>
              <a:t>instantaneous</a:t>
            </a:r>
          </a:p>
          <a:p>
            <a:pPr marL="285750" indent="-285750">
              <a:buFont typeface="Arial" panose="020B0604020202020204" pitchFamily="34" charset="0"/>
              <a:buChar char="•"/>
            </a:pPr>
            <a:r>
              <a:rPr lang="en-GB" sz="1500" dirty="0"/>
              <a:t>Non-linear flight dynamics</a:t>
            </a:r>
          </a:p>
          <a:p>
            <a:pPr marL="285750" indent="-285750">
              <a:buFont typeface="Arial" panose="020B0604020202020204" pitchFamily="34" charset="0"/>
              <a:buChar char="•"/>
            </a:pPr>
            <a:r>
              <a:rPr lang="en-GB" sz="1500" dirty="0"/>
              <a:t>Transient flight conditions</a:t>
            </a:r>
          </a:p>
          <a:p>
            <a:pPr marL="285750" indent="-285750">
              <a:buFont typeface="Arial" panose="020B0604020202020204" pitchFamily="34" charset="0"/>
              <a:buChar char="•"/>
            </a:pPr>
            <a:r>
              <a:rPr lang="en-GB" sz="1500" dirty="0"/>
              <a:t>Real-time dynamic modelling</a:t>
            </a:r>
          </a:p>
          <a:p>
            <a:pPr marL="285750" indent="-285750">
              <a:buFont typeface="Arial" panose="020B0604020202020204" pitchFamily="34" charset="0"/>
              <a:buChar char="•"/>
            </a:pPr>
            <a:r>
              <a:rPr lang="en-GB" sz="1500" dirty="0"/>
              <a:t>Account for aeroelastic effects</a:t>
            </a:r>
          </a:p>
          <a:p>
            <a:r>
              <a:rPr lang="en-GB" sz="1500" u="sng" dirty="0"/>
              <a:t>Drawbacks</a:t>
            </a:r>
            <a:r>
              <a:rPr lang="en-GB" sz="1500" dirty="0"/>
              <a:t>:</a:t>
            </a:r>
          </a:p>
          <a:p>
            <a:pPr marL="285750" indent="-285750">
              <a:buFont typeface="Arial" panose="020B0604020202020204" pitchFamily="34" charset="0"/>
              <a:buChar char="•"/>
            </a:pPr>
            <a:r>
              <a:rPr lang="en-GB" sz="1500" dirty="0"/>
              <a:t>Depend on flight test data availability and dedicated flight manoeuvres</a:t>
            </a:r>
          </a:p>
        </p:txBody>
      </p:sp>
      <p:sp>
        <p:nvSpPr>
          <p:cNvPr id="12" name="Rectangle 11"/>
          <p:cNvSpPr/>
          <p:nvPr/>
        </p:nvSpPr>
        <p:spPr>
          <a:xfrm>
            <a:off x="4939466" y="1434001"/>
            <a:ext cx="3940931" cy="2631490"/>
          </a:xfrm>
          <a:prstGeom prst="rect">
            <a:avLst/>
          </a:prstGeom>
        </p:spPr>
        <p:txBody>
          <a:bodyPr wrap="square">
            <a:spAutoFit/>
          </a:bodyPr>
          <a:lstStyle/>
          <a:p>
            <a:r>
              <a:rPr lang="en-GB" sz="1500" u="sng" dirty="0"/>
              <a:t>Advantages</a:t>
            </a:r>
            <a:r>
              <a:rPr lang="en-GB" sz="1500" dirty="0"/>
              <a:t>:</a:t>
            </a:r>
          </a:p>
          <a:p>
            <a:pPr marL="285750" indent="-285750">
              <a:buFont typeface="Arial" panose="020B0604020202020204" pitchFamily="34" charset="0"/>
              <a:buChar char="•"/>
            </a:pPr>
            <a:r>
              <a:rPr lang="en-GB" sz="1500" dirty="0"/>
              <a:t>Not dependent on flight test data</a:t>
            </a:r>
          </a:p>
          <a:p>
            <a:pPr marL="285750" indent="-285750">
              <a:buFont typeface="Arial" panose="020B0604020202020204" pitchFamily="34" charset="0"/>
              <a:buChar char="•"/>
            </a:pPr>
            <a:r>
              <a:rPr lang="en-GB" sz="1500" dirty="0"/>
              <a:t>Model complexity adjustable:</a:t>
            </a:r>
            <a:br>
              <a:rPr lang="en-GB" sz="1500" dirty="0"/>
            </a:br>
            <a:r>
              <a:rPr lang="en-GB" sz="1500" dirty="0"/>
              <a:t>Full aeroelastic -&gt; </a:t>
            </a:r>
            <a:r>
              <a:rPr lang="en-GB" sz="1500" dirty="0" err="1"/>
              <a:t>loads&amp;dynamics</a:t>
            </a:r>
            <a:br>
              <a:rPr lang="en-GB" sz="1500" dirty="0"/>
            </a:br>
            <a:r>
              <a:rPr lang="en-GB" sz="1500" dirty="0"/>
              <a:t>Rigid -&gt; flight mechanics </a:t>
            </a:r>
          </a:p>
          <a:p>
            <a:r>
              <a:rPr lang="en-GB" sz="1500" u="sng" dirty="0"/>
              <a:t>Drawbacks</a:t>
            </a:r>
            <a:r>
              <a:rPr lang="en-GB" sz="1500" dirty="0"/>
              <a:t>:</a:t>
            </a:r>
          </a:p>
          <a:p>
            <a:pPr marL="285750" indent="-285750">
              <a:buFont typeface="Arial" panose="020B0604020202020204" pitchFamily="34" charset="0"/>
              <a:buChar char="•"/>
            </a:pPr>
            <a:r>
              <a:rPr lang="en-GB" sz="1500" dirty="0"/>
              <a:t>Validation -&gt; </a:t>
            </a:r>
            <a:r>
              <a:rPr lang="en-GB" sz="1500" u="sng" dirty="0"/>
              <a:t>complicated</a:t>
            </a:r>
          </a:p>
          <a:p>
            <a:pPr marL="285750" indent="-285750">
              <a:buFont typeface="Arial" panose="020B0604020202020204" pitchFamily="34" charset="0"/>
              <a:buChar char="•"/>
            </a:pPr>
            <a:r>
              <a:rPr lang="en-GB" sz="1500" dirty="0"/>
              <a:t>Full aeroelastic model -&gt; </a:t>
            </a:r>
            <a:r>
              <a:rPr lang="en-GB" sz="1500" u="sng" dirty="0"/>
              <a:t>complicated</a:t>
            </a:r>
          </a:p>
          <a:p>
            <a:pPr marL="285750" indent="-285750">
              <a:buFont typeface="Arial" panose="020B0604020202020204" pitchFamily="34" charset="0"/>
              <a:buChar char="•"/>
            </a:pPr>
            <a:r>
              <a:rPr lang="en-GB" sz="1500" dirty="0"/>
              <a:t>Internal parameters hard to properly be tuned</a:t>
            </a:r>
          </a:p>
          <a:p>
            <a:pPr marL="285750" indent="-285750">
              <a:buFont typeface="Arial" panose="020B0604020202020204" pitchFamily="34" charset="0"/>
              <a:buChar char="•"/>
            </a:pPr>
            <a:endParaRPr lang="en-GB" sz="1500" dirty="0"/>
          </a:p>
        </p:txBody>
      </p:sp>
      <p:sp>
        <p:nvSpPr>
          <p:cNvPr id="6" name="Rectangle 5"/>
          <p:cNvSpPr/>
          <p:nvPr/>
        </p:nvSpPr>
        <p:spPr>
          <a:xfrm>
            <a:off x="5578749" y="104885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045972"/>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87750"/>
            <a:ext cx="281896" cy="43053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144248" y="3976276"/>
            <a:ext cx="3236466" cy="1077218"/>
          </a:xfrm>
          <a:prstGeom prst="rect">
            <a:avLst/>
          </a:prstGeom>
        </p:spPr>
        <p:txBody>
          <a:bodyPr wrap="square">
            <a:spAutoFit/>
          </a:bodyPr>
          <a:lstStyle/>
          <a:p>
            <a:r>
              <a:rPr lang="en-GB" sz="1600" b="1" dirty="0"/>
              <a:t>Best use: Prediction of H/C:</a:t>
            </a:r>
          </a:p>
          <a:p>
            <a:r>
              <a:rPr lang="en-GB" sz="1600" b="1" dirty="0"/>
              <a:t>	- H/C and </a:t>
            </a:r>
            <a:r>
              <a:rPr lang="en-GB" sz="1600" b="1" dirty="0" err="1"/>
              <a:t>compnt</a:t>
            </a:r>
            <a:r>
              <a:rPr lang="en-GB" sz="1600" b="1" dirty="0"/>
              <a:t>. loads</a:t>
            </a:r>
          </a:p>
          <a:p>
            <a:r>
              <a:rPr lang="en-GB" sz="1600" b="1" dirty="0"/>
              <a:t>	- Rotor dynamics 	</a:t>
            </a:r>
          </a:p>
          <a:p>
            <a:r>
              <a:rPr lang="en-GB" sz="1600" b="1" dirty="0"/>
              <a:t>	- H/C Performance 	</a:t>
            </a:r>
          </a:p>
        </p:txBody>
      </p:sp>
      <p:sp>
        <p:nvSpPr>
          <p:cNvPr id="16" name="Rectangle 15"/>
          <p:cNvSpPr/>
          <p:nvPr/>
        </p:nvSpPr>
        <p:spPr>
          <a:xfrm>
            <a:off x="790908" y="4169091"/>
            <a:ext cx="3826810" cy="1077218"/>
          </a:xfrm>
          <a:prstGeom prst="rect">
            <a:avLst/>
          </a:prstGeom>
        </p:spPr>
        <p:txBody>
          <a:bodyPr wrap="square">
            <a:spAutoFit/>
          </a:bodyPr>
          <a:lstStyle/>
          <a:p>
            <a:r>
              <a:rPr lang="en-GB" sz="1600" b="1" dirty="0"/>
              <a:t>Best use: Dynamic model of the real H/C:</a:t>
            </a:r>
            <a:br>
              <a:rPr lang="en-GB" sz="1600" b="1" dirty="0"/>
            </a:br>
            <a:r>
              <a:rPr lang="en-GB" sz="1600" b="1" dirty="0"/>
              <a:t>	- FCS design</a:t>
            </a:r>
            <a:br>
              <a:rPr lang="en-GB" sz="1600" b="1" dirty="0"/>
            </a:br>
            <a:r>
              <a:rPr lang="en-GB" sz="1600" b="1" dirty="0"/>
              <a:t>	- Handling qualities</a:t>
            </a:r>
            <a:br>
              <a:rPr lang="en-GB" sz="1600" b="1" dirty="0"/>
            </a:br>
            <a:r>
              <a:rPr lang="en-GB" sz="1600" b="1" dirty="0"/>
              <a:t>	- Simulator development</a:t>
            </a:r>
          </a:p>
        </p:txBody>
      </p:sp>
      <p:sp>
        <p:nvSpPr>
          <p:cNvPr id="17" name="Down Arrow 16"/>
          <p:cNvSpPr/>
          <p:nvPr/>
        </p:nvSpPr>
        <p:spPr>
          <a:xfrm>
            <a:off x="2289709" y="4037990"/>
            <a:ext cx="281896" cy="207609"/>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583260" y="4168762"/>
            <a:ext cx="281896" cy="24098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18818" y="4005786"/>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9783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97900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35573" y="5238507"/>
            <a:ext cx="1455460" cy="968584"/>
          </a:xfrm>
          <a:prstGeom prst="rect">
            <a:avLst/>
          </a:prstGeom>
        </p:spPr>
      </p:pic>
      <p:pic>
        <p:nvPicPr>
          <p:cNvPr id="26" name="Picture 25"/>
          <p:cNvPicPr>
            <a:picLocks noChangeAspect="1"/>
          </p:cNvPicPr>
          <p:nvPr/>
        </p:nvPicPr>
        <p:blipFill>
          <a:blip r:embed="rId4"/>
          <a:stretch>
            <a:fillRect/>
          </a:stretch>
        </p:blipFill>
        <p:spPr>
          <a:xfrm>
            <a:off x="5681217" y="5020893"/>
            <a:ext cx="1859894" cy="1208362"/>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09887" y="5088067"/>
            <a:ext cx="1054628" cy="1269464"/>
          </a:xfrm>
          <a:prstGeom prst="rect">
            <a:avLst/>
          </a:prstGeom>
        </p:spPr>
      </p:pic>
    </p:spTree>
    <p:extLst>
      <p:ext uri="{BB962C8B-B14F-4D97-AF65-F5344CB8AC3E}">
        <p14:creationId xmlns:p14="http://schemas.microsoft.com/office/powerpoint/2010/main" val="267858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1-Mar-18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example</a:t>
            </a: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6"/>
                <a:stretch>
                  <a:fillRect r="-642000"/>
                </a:stretch>
              </a:blipFill>
            </p:spPr>
            <p:txBody>
              <a:bodyPr/>
              <a:lstStyle/>
              <a:p>
                <a:r>
                  <a:rPr lang="de-CH">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
        <p:nvSpPr>
          <p:cNvPr id="36" name="TextBox 35"/>
          <p:cNvSpPr txBox="1"/>
          <p:nvPr/>
        </p:nvSpPr>
        <p:spPr>
          <a:xfrm>
            <a:off x="7859290" y="4475951"/>
            <a:ext cx="117976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measurement noise</a:t>
            </a:r>
            <a:endParaRPr lang="en-GB" sz="1400" b="0" i="0" dirty="0">
              <a:latin typeface="Suisse Int'l" panose="020B0504000000000000" pitchFamily="34" charset="77"/>
            </a:endParaRPr>
          </a:p>
        </p:txBody>
      </p:sp>
      <p:sp>
        <p:nvSpPr>
          <p:cNvPr id="37" name="Right Brace 36"/>
          <p:cNvSpPr/>
          <p:nvPr/>
        </p:nvSpPr>
        <p:spPr>
          <a:xfrm rot="5400000" flipH="1">
            <a:off x="8029748" y="484271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67935747"/>
      </p:ext>
    </p:extLst>
  </p:cSld>
  <p:clrMapOvr>
    <a:masterClrMapping/>
  </p:clrMapOvr>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1493</Words>
  <Application>Microsoft Office PowerPoint</Application>
  <PresentationFormat>Bildschirmpräsentation (4:3)</PresentationFormat>
  <Paragraphs>262</Paragraphs>
  <Slides>18</Slides>
  <Notes>10</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18</vt:i4>
      </vt:variant>
    </vt:vector>
  </HeadingPairs>
  <TitlesOfParts>
    <vt:vector size="24"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PowerPoint-Präsentation</vt:lpstr>
      <vt:lpstr>System ID R/C Model vs FlightLab</vt:lpstr>
      <vt:lpstr>How does it work?</vt:lpstr>
      <vt:lpstr>How does it work?</vt:lpstr>
      <vt:lpstr>Tools – SIDPAC software</vt:lpstr>
      <vt:lpstr>Tools – SIDPAC software</vt:lpstr>
      <vt:lpstr>What would I need?</vt:lpstr>
      <vt:lpstr>Why to introduce System ID into P3 test campaign? </vt:lpstr>
      <vt:lpstr>Why I can be the one doing this?</vt:lpstr>
      <vt:lpstr>PowerPoint-Präsentation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108</cp:revision>
  <dcterms:created xsi:type="dcterms:W3CDTF">2018-02-21T14:41:24Z</dcterms:created>
  <dcterms:modified xsi:type="dcterms:W3CDTF">2018-03-01T19:12:42Z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